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300"/>
    <a:srgbClr val="0096FF"/>
    <a:srgbClr val="FFD579"/>
    <a:srgbClr val="FF7E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31"/>
    <p:restoredTop sz="94649"/>
  </p:normalViewPr>
  <p:slideViewPr>
    <p:cSldViewPr snapToGrid="0" snapToObjects="1">
      <p:cViewPr varScale="1">
        <p:scale>
          <a:sx n="76" d="100"/>
          <a:sy n="76" d="100"/>
        </p:scale>
        <p:origin x="216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BB6E8F-2600-9E45-B574-F609847408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785CCC2-0D4F-254F-925A-B418FFEA8A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B0E38F-BC02-6746-8811-092E1E940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ADD7D-B579-FD48-B2C7-2F082E06E858}" type="datetimeFigureOut">
              <a:rPr lang="es-ES" smtClean="0"/>
              <a:t>16/2/21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A3CB08-2139-974A-90B2-EDBC48E0A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F3B8FF-4609-E24A-BA67-BE8687D28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8299-0741-D246-A786-6262FDDE06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5832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9B8879-6CC5-5247-A563-DD2CE977C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22C67D5-CF77-4746-B42F-EE104A95B4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04CBE7-4E66-FE4D-BFEA-834A41DAD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ADD7D-B579-FD48-B2C7-2F082E06E858}" type="datetimeFigureOut">
              <a:rPr lang="es-ES" smtClean="0"/>
              <a:t>16/2/21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CE4CCB2-318B-DC44-86ED-FEEE4B69A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13A109-E68B-1F4B-B7FB-5F71F634C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8299-0741-D246-A786-6262FDDE06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499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B54021D-B1BB-E24B-AD5C-7F2C042504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2FB17F0-9CCD-194F-A95F-62275D9D1D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C926FD-DEC4-994C-9682-49F56B1E8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ADD7D-B579-FD48-B2C7-2F082E06E858}" type="datetimeFigureOut">
              <a:rPr lang="es-ES" smtClean="0"/>
              <a:t>16/2/21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D926D3B-342D-BC41-A284-1F2590FC3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FF050F9-C5AC-A842-8D5C-687C9C311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8299-0741-D246-A786-6262FDDE06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512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F4B009-388E-E240-95BE-AF9AAC69B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57C4003-AF48-E34D-AEA9-6CC0203E1E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933D79-142D-9B49-AC0E-6222ADDC6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ADD7D-B579-FD48-B2C7-2F082E06E858}" type="datetimeFigureOut">
              <a:rPr lang="es-ES" smtClean="0"/>
              <a:t>16/2/21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336350F-FA58-6542-8E9F-C95F2364A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41A43D7-8B1B-F347-BF08-88A3F7E91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8299-0741-D246-A786-6262FDDE06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4061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E20E4C-8704-754F-9AE8-08CBD6397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146C33A-0BD0-364D-94DB-8E66900515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07B554-FC2C-E24D-8DFC-F9A36E563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ADD7D-B579-FD48-B2C7-2F082E06E858}" type="datetimeFigureOut">
              <a:rPr lang="es-ES" smtClean="0"/>
              <a:t>16/2/21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FC76EB-6250-6C47-B15C-6EF516788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43D76E1-A646-7D42-A647-8015AE4F7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8299-0741-D246-A786-6262FDDE06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275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8C8302-C043-974C-AB50-BC1255C29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00B479-026B-714F-A7D0-E09E659BF5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B0E2702-E99B-2D49-8745-0423B4447C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A11CF1D-14D5-9E4A-95EE-B2981228B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ADD7D-B579-FD48-B2C7-2F082E06E858}" type="datetimeFigureOut">
              <a:rPr lang="es-ES" smtClean="0"/>
              <a:t>16/2/21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BE4F3FF-B511-2E46-AB14-946468410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47C3F13-4E1C-1544-98B2-826140C29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8299-0741-D246-A786-6262FDDE06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8911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B2210B-54C0-D54C-A1AD-EA940AFB2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4E22588-ACB4-444D-8C47-BC2E590C07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987491-FF19-2843-AC9C-B7BC49D366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77EF1E8-29E3-D748-82B0-1CC3094DE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EB06353-288B-654F-9E00-3B0767093F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8395EB9-F590-7E43-9B40-6B33A0709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ADD7D-B579-FD48-B2C7-2F082E06E858}" type="datetimeFigureOut">
              <a:rPr lang="es-ES" smtClean="0"/>
              <a:t>16/2/21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1712545-FA4C-974D-B0DA-6B0BFB547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7A7BFA7-598C-B44F-A9A9-F69714924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8299-0741-D246-A786-6262FDDE06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0141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283962-C848-F64D-88FD-738A321A2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3FCF8D5-A9CA-7C4B-BD25-9307F1EA9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ADD7D-B579-FD48-B2C7-2F082E06E858}" type="datetimeFigureOut">
              <a:rPr lang="es-ES" smtClean="0"/>
              <a:t>16/2/21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9F77B29-D044-F447-8457-FC06FFE5E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7D5F257-7534-A646-BB03-E1E9CEF68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8299-0741-D246-A786-6262FDDE06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6808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93BD434-3671-F44B-BF73-0FFB1B852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ADD7D-B579-FD48-B2C7-2F082E06E858}" type="datetimeFigureOut">
              <a:rPr lang="es-ES" smtClean="0"/>
              <a:t>16/2/21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0A05207-2A5D-F84A-AE5E-78E40B942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653ECD8-58B6-8349-A677-ECFC9CEE1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8299-0741-D246-A786-6262FDDE06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4431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9858F5-3CAD-434F-8FB2-B78104EE8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35EBA3-1F63-0140-956B-7D5BE1E28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C2E9F50-C489-5E47-86AC-15143FE644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2BB7A54-2B1A-904F-9585-310C37DC4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ADD7D-B579-FD48-B2C7-2F082E06E858}" type="datetimeFigureOut">
              <a:rPr lang="es-ES" smtClean="0"/>
              <a:t>16/2/21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B7CA63E-A499-874D-99D4-B274BB6F5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63A84FD-A2CA-FF49-BDBF-3D10EF6F7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8299-0741-D246-A786-6262FDDE06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7628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A9626F-DD97-B047-873D-4F1219F66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7F1CF18-46B3-EF48-922E-5150E0B7B8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3401660-DF0F-5247-B268-13DE7D582B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50C908C-1B98-C647-AF64-AA4BF809D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ADD7D-B579-FD48-B2C7-2F082E06E858}" type="datetimeFigureOut">
              <a:rPr lang="es-ES" smtClean="0"/>
              <a:t>16/2/21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541FE15-A10C-BE4D-9F46-363F870AD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1CFDC51-2098-4548-AE1E-55AE23598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8299-0741-D246-A786-6262FDDE06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3807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A046C0C-C0A2-BB46-89A4-F29038434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885D7BA-3EF7-8E4E-9CBC-1A07830A86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166650-0E32-E34E-9A79-A8296B14A1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ADD7D-B579-FD48-B2C7-2F082E06E858}" type="datetimeFigureOut">
              <a:rPr lang="es-ES" smtClean="0"/>
              <a:t>16/2/21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5B3ED8-5880-DC43-901C-4E2C551254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EEAF9F-DFCC-174F-909A-AC48CEA00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E8299-0741-D246-A786-6262FDDE06F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177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431244-C2EB-CC40-B112-42E0956554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b="1" dirty="0"/>
              <a:t>“RECREOS MOVIDOS”</a:t>
            </a:r>
            <a:br>
              <a:rPr lang="es-ES" dirty="0"/>
            </a:br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C61F826-9001-6646-A4C2-8A3F07A2F32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b="1" dirty="0"/>
              <a:t>Organización de actividades físico-deportivas para el Recreo</a:t>
            </a:r>
            <a:endParaRPr lang="es-ES" dirty="0"/>
          </a:p>
          <a:p>
            <a:endParaRPr lang="es-ES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C8780B2-FF0C-C54A-AE2C-650DCCF1AD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6745" y="396398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1025" name="Imagen 23">
            <a:extLst>
              <a:ext uri="{FF2B5EF4-FFF2-40B4-BE49-F238E27FC236}">
                <a16:creationId xmlns:a16="http://schemas.microsoft.com/office/drawing/2014/main" id="{B59B0572-94AC-0E42-A785-56C8DD9451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1120" y="5619749"/>
            <a:ext cx="1317625" cy="1155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6BD00AF6-A31F-A141-A0F6-75BB21FA2D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8917" y="462174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1800" b="1" i="0" u="none" strike="noStrike" cap="none" normalizeH="0" baseline="0">
                <a:ln>
                  <a:noFill/>
                </a:ln>
                <a:solidFill>
                  <a:srgbClr val="FF7E79"/>
                </a:solidFill>
                <a:effectLst/>
                <a:latin typeface="Arial" panose="020B0604020202020204" pitchFamily="34" charset="0"/>
                <a:ea typeface="Gill Sans MT" panose="020B0502020104020203" pitchFamily="34" charset="77"/>
                <a:cs typeface="Gill Sans MT" panose="020B0502020104020203" pitchFamily="34" charset="77"/>
              </a:rPr>
              <a:t>Equipo coordinador</a:t>
            </a:r>
            <a:r>
              <a:rPr kumimoji="0" lang="es-ES" altLang="es-ES" sz="1800" b="1" i="0" u="none" strike="noStrike" cap="none" normalizeH="0" baseline="0">
                <a:ln>
                  <a:noFill/>
                </a:ln>
                <a:solidFill>
                  <a:srgbClr val="808080"/>
                </a:solidFill>
                <a:effectLst/>
                <a:latin typeface="Arial" panose="020B0604020202020204" pitchFamily="34" charset="0"/>
                <a:ea typeface="Gill Sans MT" panose="020B0502020104020203" pitchFamily="34" charset="77"/>
                <a:cs typeface="Gill Sans MT" panose="020B0502020104020203" pitchFamily="34" charset="77"/>
              </a:rPr>
              <a:t>:</a:t>
            </a:r>
            <a:r>
              <a:rPr kumimoji="0" lang="es-ES" altLang="es-E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Gill Sans MT" panose="020B0502020104020203" pitchFamily="34" charset="77"/>
                <a:cs typeface="Gill Sans MT" panose="020B0502020104020203" pitchFamily="34" charset="77"/>
              </a:rPr>
              <a:t> </a:t>
            </a:r>
            <a:r>
              <a:rPr kumimoji="0" lang="es-ES" altLang="es-ES" sz="1800" b="1" i="0" u="none" strike="noStrike" cap="none" normalizeH="0" baseline="0">
                <a:ln>
                  <a:noFill/>
                </a:ln>
                <a:solidFill>
                  <a:srgbClr val="FFD579"/>
                </a:solidFill>
                <a:effectLst/>
                <a:latin typeface="Arial" panose="020B0604020202020204" pitchFamily="34" charset="0"/>
                <a:ea typeface="Gill Sans MT" panose="020B0502020104020203" pitchFamily="34" charset="77"/>
                <a:cs typeface="Gill Sans MT" panose="020B0502020104020203" pitchFamily="34" charset="77"/>
              </a:rPr>
              <a:t>Dpto. Educación Física</a:t>
            </a:r>
            <a:r>
              <a:rPr kumimoji="0" lang="es-ES" altLang="es-ES" sz="1800" b="1" i="0" u="none" strike="noStrike" cap="none" normalizeH="0" baseline="0">
                <a:ln>
                  <a:noFill/>
                </a:ln>
                <a:solidFill>
                  <a:srgbClr val="616161"/>
                </a:solidFill>
                <a:effectLst/>
                <a:latin typeface="Arial" panose="020B0604020202020204" pitchFamily="34" charset="0"/>
                <a:ea typeface="Gill Sans MT" panose="020B0502020104020203" pitchFamily="34" charset="77"/>
                <a:cs typeface="Gill Sans MT" panose="020B0502020104020203" pitchFamily="34" charset="77"/>
              </a:rPr>
              <a:t>: </a:t>
            </a:r>
            <a:r>
              <a:rPr kumimoji="0" lang="es-ES" altLang="es-ES" sz="1800" b="1" i="0" u="none" strike="noStrike" cap="none" normalizeH="0" baseline="0">
                <a:ln>
                  <a:noFill/>
                </a:ln>
                <a:solidFill>
                  <a:srgbClr val="00B050"/>
                </a:solidFill>
                <a:effectLst/>
                <a:latin typeface="Arial" panose="020B0604020202020204" pitchFamily="34" charset="0"/>
                <a:ea typeface="Gill Sans MT" panose="020B0502020104020203" pitchFamily="34" charset="77"/>
                <a:cs typeface="Gill Sans MT" panose="020B0502020104020203" pitchFamily="34" charset="77"/>
              </a:rPr>
              <a:t>José Bañón Ortuño</a:t>
            </a:r>
            <a:endParaRPr kumimoji="0" lang="es-ES" altLang="es-E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Imagen 6" descr="Logotipo, Icono&#10;&#10;Descripción generada automáticamente">
            <a:extLst>
              <a:ext uri="{FF2B5EF4-FFF2-40B4-BE49-F238E27FC236}">
                <a16:creationId xmlns:a16="http://schemas.microsoft.com/office/drawing/2014/main" id="{58315A1A-C9ED-B64B-8124-629C3483E81A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2300" y="82551"/>
            <a:ext cx="2107400" cy="1432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562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6A3EB1-9ADB-B444-8A76-C599FF085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kern="0" spc="-35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¿Qué</a:t>
            </a:r>
            <a:r>
              <a:rPr lang="es-ES" b="1" kern="0" spc="-49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 </a:t>
            </a:r>
            <a:r>
              <a:rPr lang="es-ES" b="1" kern="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ganas?</a:t>
            </a:r>
            <a:br>
              <a:rPr lang="es-ES" b="1" kern="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8E5F57-BBA4-384C-919D-A289B22DB1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spcBef>
                <a:spcPts val="640"/>
              </a:spcBef>
              <a:spcAft>
                <a:spcPts val="0"/>
              </a:spcAft>
              <a:buSzPts val="2400"/>
              <a:buFont typeface="Gill Sans MT" panose="020B0502020104020203" pitchFamily="34" charset="77"/>
              <a:buAutoNum type="arabicPeriod"/>
              <a:tabLst>
                <a:tab pos="791210" algn="l"/>
                <a:tab pos="792480" algn="l"/>
              </a:tabLst>
            </a:pPr>
            <a:r>
              <a:rPr lang="es-ES" b="1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Amigos</a:t>
            </a:r>
            <a:endParaRPr lang="es-ES" dirty="0">
              <a:latin typeface="Tahoma" panose="020B0604030504040204" pitchFamily="34" charset="0"/>
              <a:ea typeface="Gill Sans MT" panose="020B0502020104020203" pitchFamily="34" charset="77"/>
              <a:cs typeface="Gill Sans MT" panose="020B0502020104020203" pitchFamily="34" charset="77"/>
            </a:endParaRPr>
          </a:p>
          <a:p>
            <a:pPr marL="342900" lvl="0" indent="-342900">
              <a:spcBef>
                <a:spcPts val="520"/>
              </a:spcBef>
              <a:spcAft>
                <a:spcPts val="0"/>
              </a:spcAft>
              <a:buSzPts val="2400"/>
              <a:buFont typeface="Gill Sans MT" panose="020B0502020104020203" pitchFamily="34" charset="77"/>
              <a:buAutoNum type="arabicPeriod"/>
              <a:tabLst>
                <a:tab pos="791210" algn="l"/>
                <a:tab pos="792480" algn="l"/>
              </a:tabLst>
            </a:pPr>
            <a:r>
              <a:rPr lang="es-ES" b="1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Diversión</a:t>
            </a:r>
            <a:endParaRPr lang="es-ES" dirty="0">
              <a:latin typeface="Tahoma" panose="020B0604030504040204" pitchFamily="34" charset="0"/>
              <a:ea typeface="Gill Sans MT" panose="020B0502020104020203" pitchFamily="34" charset="77"/>
              <a:cs typeface="Gill Sans MT" panose="020B0502020104020203" pitchFamily="34" charset="77"/>
            </a:endParaRPr>
          </a:p>
          <a:p>
            <a:pPr marL="342900" marR="1192530" lvl="0" indent="-342900">
              <a:lnSpc>
                <a:spcPct val="118000"/>
              </a:lnSpc>
              <a:spcBef>
                <a:spcPts val="515"/>
              </a:spcBef>
              <a:spcAft>
                <a:spcPts val="0"/>
              </a:spcAft>
              <a:buSzPts val="2400"/>
              <a:buFont typeface="Gill Sans MT" panose="020B0502020104020203" pitchFamily="34" charset="77"/>
              <a:buAutoNum type="arabicPeriod"/>
              <a:tabLst>
                <a:tab pos="791210" algn="l"/>
                <a:tab pos="792480" algn="l"/>
              </a:tabLst>
            </a:pPr>
            <a:r>
              <a:rPr lang="es-ES" b="1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Mejor nota en Educación</a:t>
            </a:r>
            <a:r>
              <a:rPr lang="es-ES" b="1" spc="2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 </a:t>
            </a:r>
            <a:r>
              <a:rPr lang="es-ES" b="1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Física</a:t>
            </a:r>
            <a:endParaRPr lang="es-ES" dirty="0">
              <a:latin typeface="Tahoma" panose="020B0604030504040204" pitchFamily="34" charset="0"/>
              <a:ea typeface="Gill Sans MT" panose="020B0502020104020203" pitchFamily="34" charset="77"/>
              <a:cs typeface="Gill Sans MT" panose="020B0502020104020203" pitchFamily="34" charset="77"/>
            </a:endParaRPr>
          </a:p>
          <a:p>
            <a:pPr marL="342900" marR="554355" lvl="0" indent="-342900">
              <a:lnSpc>
                <a:spcPct val="118000"/>
              </a:lnSpc>
              <a:spcAft>
                <a:spcPts val="0"/>
              </a:spcAft>
              <a:buSzPts val="2400"/>
              <a:buFont typeface="Gill Sans MT" panose="020B0502020104020203" pitchFamily="34" charset="77"/>
              <a:buAutoNum type="arabicPeriod"/>
              <a:tabLst>
                <a:tab pos="791210" algn="l"/>
                <a:tab pos="792480" algn="l"/>
              </a:tabLst>
            </a:pPr>
            <a:r>
              <a:rPr lang="es-ES" b="1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Mucha mucha </a:t>
            </a:r>
            <a:r>
              <a:rPr lang="es-ES" b="1" spc="-2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mucha </a:t>
            </a:r>
            <a:r>
              <a:rPr lang="es-ES" b="1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SALUD!</a:t>
            </a:r>
            <a:endParaRPr lang="es-ES" dirty="0">
              <a:latin typeface="Tahoma" panose="020B0604030504040204" pitchFamily="34" charset="0"/>
              <a:ea typeface="Gill Sans MT" panose="020B0502020104020203" pitchFamily="34" charset="77"/>
              <a:cs typeface="Gill Sans MT" panose="020B0502020104020203" pitchFamily="34" charset="77"/>
            </a:endParaRPr>
          </a:p>
          <a:p>
            <a:pPr marL="342900" lvl="0" indent="-342900">
              <a:lnSpc>
                <a:spcPts val="2760"/>
              </a:lnSpc>
              <a:spcAft>
                <a:spcPts val="0"/>
              </a:spcAft>
              <a:buSzPts val="2400"/>
              <a:buFont typeface="Gill Sans MT" panose="020B0502020104020203" pitchFamily="34" charset="77"/>
              <a:buAutoNum type="arabicPeriod"/>
              <a:tabLst>
                <a:tab pos="791210" algn="l"/>
                <a:tab pos="792480" algn="l"/>
              </a:tabLst>
            </a:pPr>
            <a:r>
              <a:rPr lang="es-ES" b="1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Encontrarte</a:t>
            </a:r>
            <a:r>
              <a:rPr lang="es-ES" b="1" spc="-285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 </a:t>
            </a:r>
            <a:r>
              <a:rPr lang="es-ES" b="1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mejor</a:t>
            </a:r>
            <a:endParaRPr lang="es-ES" dirty="0">
              <a:latin typeface="Tahoma" panose="020B0604030504040204" pitchFamily="34" charset="0"/>
              <a:ea typeface="Gill Sans MT" panose="020B0502020104020203" pitchFamily="34" charset="77"/>
              <a:cs typeface="Gill Sans MT" panose="020B0502020104020203" pitchFamily="34" charset="77"/>
            </a:endParaRPr>
          </a:p>
          <a:p>
            <a:pPr marL="342900" marR="621030" lvl="0" indent="-342900">
              <a:lnSpc>
                <a:spcPct val="118000"/>
              </a:lnSpc>
              <a:spcBef>
                <a:spcPts val="490"/>
              </a:spcBef>
              <a:spcAft>
                <a:spcPts val="0"/>
              </a:spcAft>
              <a:buSzPts val="2400"/>
              <a:buFont typeface="Gill Sans MT" panose="020B0502020104020203" pitchFamily="34" charset="77"/>
              <a:buAutoNum type="arabicPeriod"/>
              <a:tabLst>
                <a:tab pos="791210" algn="l"/>
                <a:tab pos="792480" algn="l"/>
              </a:tabLst>
            </a:pPr>
            <a:r>
              <a:rPr lang="es-ES" b="1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Premio</a:t>
            </a:r>
            <a:r>
              <a:rPr lang="es-ES" b="1" spc="-40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 </a:t>
            </a:r>
            <a:r>
              <a:rPr lang="es-ES" b="1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a</a:t>
            </a:r>
            <a:r>
              <a:rPr lang="es-ES" b="1" spc="-405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 </a:t>
            </a:r>
            <a:r>
              <a:rPr lang="es-ES" b="1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la</a:t>
            </a:r>
            <a:r>
              <a:rPr lang="es-ES" b="1" spc="-395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 </a:t>
            </a:r>
            <a:r>
              <a:rPr lang="es-ES" b="1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clase</a:t>
            </a:r>
            <a:r>
              <a:rPr lang="es-ES" b="1" spc="-40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 </a:t>
            </a:r>
            <a:r>
              <a:rPr lang="es-ES" b="1" spc="-3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con </a:t>
            </a:r>
            <a:r>
              <a:rPr lang="es-ES" b="1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más</a:t>
            </a:r>
            <a:r>
              <a:rPr lang="es-ES" b="1" spc="-39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 </a:t>
            </a:r>
            <a:r>
              <a:rPr lang="es-ES" b="1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chicas,</a:t>
            </a:r>
            <a:r>
              <a:rPr lang="es-ES" b="1" spc="-385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 </a:t>
            </a:r>
            <a:r>
              <a:rPr lang="es-ES" b="1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con</a:t>
            </a:r>
            <a:r>
              <a:rPr lang="es-ES" b="1" spc="-385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 </a:t>
            </a:r>
            <a:r>
              <a:rPr lang="es-ES" b="1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más chicos</a:t>
            </a:r>
            <a:r>
              <a:rPr lang="es-ES" b="1" spc="-34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 </a:t>
            </a:r>
            <a:r>
              <a:rPr lang="es-ES" b="1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y</a:t>
            </a:r>
            <a:r>
              <a:rPr lang="es-ES" b="1" spc="-34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 </a:t>
            </a:r>
            <a:r>
              <a:rPr lang="es-ES" b="1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en</a:t>
            </a:r>
            <a:r>
              <a:rPr lang="es-ES" b="1" spc="-34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 </a:t>
            </a:r>
            <a:r>
              <a:rPr lang="es-ES" b="1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conjunto</a:t>
            </a:r>
            <a:endParaRPr lang="es-ES" dirty="0">
              <a:latin typeface="Tahoma" panose="020B0604030504040204" pitchFamily="34" charset="0"/>
              <a:ea typeface="Gill Sans MT" panose="020B0502020104020203" pitchFamily="34" charset="77"/>
              <a:cs typeface="Gill Sans MT" panose="020B0502020104020203" pitchFamily="34" charset="77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36608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1E2F32-7167-C94A-8E43-0AFF9ED03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kern="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¿Cómo participar?</a:t>
            </a:r>
            <a:br>
              <a:rPr lang="es-ES" b="1" kern="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0CF1C30-BD2F-7549-855F-80BE2613EE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Estar en el punto de encuentro en cuanto </a:t>
            </a:r>
            <a:r>
              <a:rPr lang="es-ES" spc="-15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toque </a:t>
            </a:r>
            <a:r>
              <a:rPr lang="es-ES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el timbre y buscar al responsable </a:t>
            </a:r>
            <a:r>
              <a:rPr lang="es-ES" spc="-15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para </a:t>
            </a:r>
            <a:r>
              <a:rPr lang="es-ES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organizarnos. Una </a:t>
            </a:r>
            <a:r>
              <a:rPr lang="es-ES" spc="-2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vez </a:t>
            </a:r>
            <a:r>
              <a:rPr lang="es-ES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pasados</a:t>
            </a:r>
            <a:r>
              <a:rPr lang="es-ES" spc="-34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 </a:t>
            </a:r>
            <a:r>
              <a:rPr lang="es-ES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5</a:t>
            </a:r>
            <a:r>
              <a:rPr lang="es-ES" spc="-33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 </a:t>
            </a:r>
            <a:r>
              <a:rPr lang="es-ES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minutos</a:t>
            </a:r>
            <a:r>
              <a:rPr lang="es-ES" spc="-33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 </a:t>
            </a:r>
            <a:r>
              <a:rPr lang="es-ES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ningún alumno podrá incorporarse como norma general, a no ser que el responsable</a:t>
            </a:r>
            <a:r>
              <a:rPr lang="es-ES" spc="-41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 </a:t>
            </a:r>
            <a:r>
              <a:rPr lang="es-ES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se</a:t>
            </a:r>
            <a:r>
              <a:rPr lang="es-ES" spc="-41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 </a:t>
            </a:r>
            <a:r>
              <a:rPr lang="es-ES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lo</a:t>
            </a:r>
            <a:r>
              <a:rPr lang="es-ES" spc="-405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 </a:t>
            </a:r>
            <a:r>
              <a:rPr lang="es-ES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permita.</a:t>
            </a:r>
            <a:r>
              <a:rPr lang="es-ES" dirty="0">
                <a:effectLst/>
              </a:rPr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16309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BD2E8B-9241-F846-A432-D1A8C13A3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kern="0" spc="-25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¿Cómo </a:t>
            </a:r>
            <a:r>
              <a:rPr lang="es-ES" b="1" kern="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se </a:t>
            </a:r>
            <a:r>
              <a:rPr lang="es-ES" b="1" kern="0" spc="-2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controla </a:t>
            </a:r>
            <a:r>
              <a:rPr lang="es-ES" b="1" kern="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a</a:t>
            </a:r>
            <a:r>
              <a:rPr lang="es-ES" b="1" kern="0" spc="-53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 </a:t>
            </a:r>
            <a:r>
              <a:rPr lang="es-ES" b="1" kern="0" spc="-15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quién </a:t>
            </a:r>
            <a:r>
              <a:rPr lang="es-ES" b="1" kern="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participa?</a:t>
            </a:r>
            <a:br>
              <a:rPr lang="es-ES" b="1" kern="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EE31F72-8478-2848-93EA-6D8F0C9C2E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El responsable lleva un registro del nombre, apellidos,</a:t>
            </a:r>
            <a:r>
              <a:rPr lang="es-ES" spc="-31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 </a:t>
            </a:r>
            <a:r>
              <a:rPr lang="es-ES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curso</a:t>
            </a:r>
            <a:r>
              <a:rPr lang="es-ES" spc="-305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 </a:t>
            </a:r>
            <a:r>
              <a:rPr lang="es-ES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y</a:t>
            </a:r>
            <a:r>
              <a:rPr lang="es-ES" spc="-31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 </a:t>
            </a:r>
            <a:r>
              <a:rPr lang="es-ES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días</a:t>
            </a:r>
            <a:r>
              <a:rPr lang="es-ES" spc="-305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 </a:t>
            </a:r>
            <a:r>
              <a:rPr lang="es-ES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que participa</a:t>
            </a:r>
            <a:r>
              <a:rPr lang="es-ES" spc="-455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 </a:t>
            </a:r>
            <a:r>
              <a:rPr lang="es-ES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el</a:t>
            </a:r>
            <a:r>
              <a:rPr lang="es-ES" spc="-455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 </a:t>
            </a:r>
            <a:r>
              <a:rPr lang="es-ES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alumnado</a:t>
            </a:r>
            <a:r>
              <a:rPr lang="es-ES" spc="-45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 </a:t>
            </a:r>
            <a:r>
              <a:rPr lang="es-ES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en</a:t>
            </a:r>
            <a:r>
              <a:rPr lang="es-ES" spc="-455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 </a:t>
            </a:r>
            <a:r>
              <a:rPr lang="es-ES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la actividad correspondiente</a:t>
            </a:r>
            <a:r>
              <a:rPr lang="es-ES" dirty="0">
                <a:effectLst/>
              </a:rPr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0104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C66D85-D1BC-E642-BBE2-233D06ED9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b="1" kern="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¿Cómo se va a promover los </a:t>
            </a:r>
            <a:br>
              <a:rPr lang="es-ES" b="1" kern="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</a:br>
            <a:r>
              <a:rPr lang="es-ES" b="1" kern="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RECREOS “MOVIDOS”?</a:t>
            </a:r>
            <a:br>
              <a:rPr lang="es-ES" b="1" kern="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246E81-57FB-CE45-93C8-104275A55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marR="170815" lvl="1" indent="-285750" algn="just">
              <a:lnSpc>
                <a:spcPct val="113000"/>
              </a:lnSpc>
              <a:spcBef>
                <a:spcPts val="440"/>
              </a:spcBef>
              <a:spcAft>
                <a:spcPts val="0"/>
              </a:spcAft>
              <a:buSzPts val="2400"/>
              <a:buFont typeface="Tahoma" panose="020B0604030504040204" pitchFamily="34" charset="0"/>
              <a:buAutoNum type="arabicPeriod"/>
              <a:tabLst>
                <a:tab pos="895985" algn="l"/>
              </a:tabLst>
            </a:pPr>
            <a:r>
              <a:rPr lang="es-ES" spc="-15" dirty="0">
                <a:latin typeface="Tahoma" panose="020B0604030504040204" pitchFamily="34" charset="0"/>
                <a:ea typeface="Tahoma" panose="020B0604030504040204" pitchFamily="34" charset="0"/>
              </a:rPr>
              <a:t>Involucrando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al claustro</a:t>
            </a:r>
            <a:r>
              <a:rPr lang="es-ES" spc="-48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30" dirty="0">
                <a:latin typeface="Tahoma" panose="020B0604030504040204" pitchFamily="34" charset="0"/>
                <a:ea typeface="Tahoma" panose="020B0604030504040204" pitchFamily="34" charset="0"/>
              </a:rPr>
              <a:t>de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profesores</a:t>
            </a:r>
            <a:endParaRPr lang="es-ES" sz="1100" dirty="0">
              <a:effectLst/>
              <a:latin typeface="Tahoma" panose="020B0604030504040204" pitchFamily="34" charset="0"/>
              <a:ea typeface="Tahoma" panose="020B0604030504040204" pitchFamily="34" charset="0"/>
            </a:endParaRPr>
          </a:p>
          <a:p>
            <a:pPr marL="742950" marR="68580" lvl="1" indent="-285750" algn="just">
              <a:lnSpc>
                <a:spcPct val="113000"/>
              </a:lnSpc>
              <a:spcAft>
                <a:spcPts val="0"/>
              </a:spcAft>
              <a:buSzPts val="2400"/>
              <a:buFont typeface="Tahoma" panose="020B0604030504040204" pitchFamily="34" charset="0"/>
              <a:buAutoNum type="arabicPeriod"/>
              <a:tabLst>
                <a:tab pos="895985" algn="l"/>
              </a:tabLst>
            </a:pP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Explicando</a:t>
            </a:r>
            <a:r>
              <a:rPr lang="es-ES" spc="-22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por</a:t>
            </a:r>
            <a:r>
              <a:rPr lang="es-ES" spc="-22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aulas</a:t>
            </a:r>
            <a:r>
              <a:rPr lang="es-ES" spc="-22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en</a:t>
            </a:r>
            <a:r>
              <a:rPr lang="es-ES" spc="-22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spc="-25" dirty="0">
                <a:latin typeface="Tahoma" panose="020B0604030504040204" pitchFamily="34" charset="0"/>
                <a:ea typeface="Tahoma" panose="020B0604030504040204" pitchFamily="34" charset="0"/>
              </a:rPr>
              <a:t>qué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consiste</a:t>
            </a:r>
            <a:endParaRPr lang="es-ES" sz="1100" dirty="0">
              <a:effectLst/>
              <a:latin typeface="Tahoma" panose="020B0604030504040204" pitchFamily="34" charset="0"/>
              <a:ea typeface="Tahoma" panose="020B0604030504040204" pitchFamily="34" charset="0"/>
            </a:endParaRPr>
          </a:p>
          <a:p>
            <a:pPr marL="742950" marR="100965" lvl="1" indent="-285750" algn="just">
              <a:lnSpc>
                <a:spcPct val="113000"/>
              </a:lnSpc>
              <a:spcAft>
                <a:spcPts val="0"/>
              </a:spcAft>
              <a:buSzPts val="2400"/>
              <a:buFont typeface="Tahoma" panose="020B0604030504040204" pitchFamily="34" charset="0"/>
              <a:buAutoNum type="arabicPeriod"/>
              <a:tabLst>
                <a:tab pos="895985" algn="l"/>
              </a:tabLst>
            </a:pPr>
            <a:r>
              <a:rPr lang="es-ES" spc="-20" dirty="0">
                <a:latin typeface="Tahoma" panose="020B0604030504040204" pitchFamily="34" charset="0"/>
                <a:ea typeface="Tahoma" panose="020B0604030504040204" pitchFamily="34" charset="0"/>
              </a:rPr>
              <a:t>Transmitiendo</a:t>
            </a:r>
            <a:r>
              <a:rPr lang="es-ES" spc="-21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a</a:t>
            </a:r>
            <a:r>
              <a:rPr lang="es-ES" spc="-21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las</a:t>
            </a:r>
            <a:r>
              <a:rPr lang="es-ES" spc="-21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familias del</a:t>
            </a:r>
            <a:r>
              <a:rPr lang="es-ES" spc="-28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alumnado</a:t>
            </a:r>
            <a:r>
              <a:rPr lang="es-ES" spc="-28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lo</a:t>
            </a:r>
            <a:r>
              <a:rPr lang="es-ES" spc="-28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que</a:t>
            </a:r>
            <a:r>
              <a:rPr lang="es-ES" spc="-28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se</a:t>
            </a:r>
            <a:r>
              <a:rPr lang="es-ES" spc="-28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va</a:t>
            </a:r>
            <a:r>
              <a:rPr lang="es-ES" spc="-280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a hacer</a:t>
            </a:r>
            <a:endParaRPr lang="es-ES" sz="1100" dirty="0">
              <a:effectLst/>
              <a:latin typeface="Tahoma" panose="020B0604030504040204" pitchFamily="34" charset="0"/>
              <a:ea typeface="Tahoma" panose="020B0604030504040204" pitchFamily="34" charset="0"/>
            </a:endParaRPr>
          </a:p>
          <a:p>
            <a:pPr marL="742950" marR="1412240" lvl="1" indent="-285750">
              <a:lnSpc>
                <a:spcPct val="113000"/>
              </a:lnSpc>
              <a:spcAft>
                <a:spcPts val="0"/>
              </a:spcAft>
              <a:buSzPts val="2400"/>
              <a:buFont typeface="Tahoma" panose="020B0604030504040204" pitchFamily="34" charset="0"/>
              <a:buAutoNum type="arabicPeriod"/>
              <a:tabLst>
                <a:tab pos="895350" algn="l"/>
                <a:tab pos="895985" algn="l"/>
              </a:tabLst>
            </a:pP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Creando un</a:t>
            </a:r>
            <a:r>
              <a:rPr lang="es-ES" spc="-285" dirty="0"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clima participativo, no discriminatorio y no-competitivo </a:t>
            </a:r>
            <a:r>
              <a:rPr lang="es-ES" spc="-40" dirty="0">
                <a:latin typeface="Tahoma" panose="020B0604030504040204" pitchFamily="34" charset="0"/>
                <a:ea typeface="Tahoma" panose="020B0604030504040204" pitchFamily="34" charset="0"/>
              </a:rPr>
              <a:t>al </a:t>
            </a:r>
            <a:r>
              <a:rPr lang="es-ES" dirty="0">
                <a:latin typeface="Tahoma" panose="020B0604030504040204" pitchFamily="34" charset="0"/>
                <a:ea typeface="Tahoma" panose="020B0604030504040204" pitchFamily="34" charset="0"/>
              </a:rPr>
              <a:t>participar</a:t>
            </a:r>
            <a:endParaRPr lang="es-ES" sz="1100" dirty="0">
              <a:effectLst/>
              <a:latin typeface="Tahoma" panose="020B0604030504040204" pitchFamily="34" charset="0"/>
              <a:ea typeface="Tahoma" panose="020B0604030504040204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450992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BD089D-2A08-9B4F-B824-ECEDB66FF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b="1" kern="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¿Cómo se evalúa al alumnado responsable?</a:t>
            </a:r>
            <a:br>
              <a:rPr lang="es-ES" b="1" kern="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</a:br>
            <a:endParaRPr lang="es-E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B347933-40E0-D346-9521-7851A7BCD5FC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036" b="2419"/>
          <a:stretch/>
        </p:blipFill>
        <p:spPr bwMode="auto">
          <a:xfrm>
            <a:off x="3048000" y="1354668"/>
            <a:ext cx="5621867" cy="5012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579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7E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4D63F9-282F-EA4F-95FA-FABD4FE61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kern="0" spc="-25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ACTIVIDAD</a:t>
            </a:r>
            <a:r>
              <a:rPr lang="es-ES" b="1" kern="0" spc="-38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 </a:t>
            </a:r>
            <a:r>
              <a:rPr lang="es-ES" b="1" kern="0" spc="-75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1 </a:t>
            </a:r>
            <a:r>
              <a:rPr lang="es-ES" b="1" kern="0" spc="-2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(GIMNASIO)</a:t>
            </a:r>
            <a:br>
              <a:rPr lang="es-ES" b="1" kern="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E65B78D-8984-3546-80F0-1F81EC68463E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7E79"/>
          </a:solidFill>
        </p:spPr>
        <p:txBody>
          <a:bodyPr/>
          <a:lstStyle/>
          <a:p>
            <a:pPr marL="68580">
              <a:spcBef>
                <a:spcPts val="640"/>
              </a:spcBef>
              <a:spcAft>
                <a:spcPts val="0"/>
              </a:spcAft>
            </a:pPr>
            <a:r>
              <a:rPr lang="es-ES" b="1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BAILE</a:t>
            </a:r>
          </a:p>
          <a:p>
            <a:pPr marL="68580">
              <a:lnSpc>
                <a:spcPct val="118000"/>
              </a:lnSpc>
              <a:spcBef>
                <a:spcPts val="2090"/>
              </a:spcBef>
              <a:spcAft>
                <a:spcPts val="0"/>
              </a:spcAft>
            </a:pPr>
            <a:r>
              <a:rPr lang="es-ES" b="1" spc="-15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(CLASES DIRIGIDAS </a:t>
            </a:r>
            <a:r>
              <a:rPr lang="es-ES" b="1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CON </a:t>
            </a:r>
            <a:r>
              <a:rPr lang="es-ES" b="1" spc="-15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SOPORTE</a:t>
            </a:r>
            <a:r>
              <a:rPr lang="es-ES" b="1" spc="-405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 </a:t>
            </a:r>
            <a:r>
              <a:rPr lang="es-ES" b="1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MUSICAL)</a:t>
            </a:r>
          </a:p>
          <a:p>
            <a:r>
              <a:rPr lang="es-ES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COREOGRAFÍA</a:t>
            </a:r>
            <a:r>
              <a:rPr lang="es-ES" dirty="0">
                <a:effectLst/>
              </a:rPr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29845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3B56F0-E36B-1F4D-AC30-3BF741899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10235" algn="ctr">
              <a:spcAft>
                <a:spcPts val="0"/>
              </a:spcAft>
            </a:pPr>
            <a:r>
              <a:rPr lang="es-ES" b="1" kern="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ACTIVIDAD 2 </a:t>
            </a:r>
            <a:r>
              <a:rPr lang="es-ES" b="1" spc="-5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(PISTA</a:t>
            </a:r>
            <a:r>
              <a:rPr lang="es-ES" b="1" spc="-535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 </a:t>
            </a:r>
            <a:r>
              <a:rPr lang="es-ES" b="1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1)</a:t>
            </a:r>
            <a:br>
              <a:rPr lang="es-ES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84D91A-629B-844A-96D8-87843916942F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FFD579"/>
          </a:solidFill>
        </p:spPr>
        <p:txBody>
          <a:bodyPr/>
          <a:lstStyle/>
          <a:p>
            <a:pPr marL="635635">
              <a:spcBef>
                <a:spcPts val="640"/>
              </a:spcBef>
              <a:spcAft>
                <a:spcPts val="0"/>
              </a:spcAft>
            </a:pPr>
            <a:r>
              <a:rPr lang="es-ES" b="1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FÚTBOL -</a:t>
            </a:r>
            <a:r>
              <a:rPr lang="es-ES" b="1" spc="-535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 </a:t>
            </a:r>
            <a:r>
              <a:rPr lang="es-ES" b="1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SALA</a:t>
            </a:r>
          </a:p>
          <a:p>
            <a:pPr marL="1092835" marR="594995" lvl="1">
              <a:lnSpc>
                <a:spcPct val="118000"/>
              </a:lnSpc>
              <a:spcBef>
                <a:spcPts val="2090"/>
              </a:spcBef>
            </a:pPr>
            <a:r>
              <a:rPr lang="es-ES" b="1" spc="-3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(PARTIDOS </a:t>
            </a:r>
            <a:r>
              <a:rPr lang="es-ES" b="1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CON ÁRBITRO</a:t>
            </a:r>
            <a:r>
              <a:rPr lang="es-ES" b="1" spc="-465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 </a:t>
            </a:r>
            <a:r>
              <a:rPr lang="es-ES" b="1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Y</a:t>
            </a:r>
            <a:r>
              <a:rPr lang="es-ES" b="1" spc="-46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 </a:t>
            </a:r>
            <a:r>
              <a:rPr lang="es-ES" b="1" spc="-2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PETOS</a:t>
            </a:r>
            <a:r>
              <a:rPr lang="es-ES" b="1" spc="-465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 </a:t>
            </a:r>
            <a:r>
              <a:rPr lang="es-ES" b="1" spc="-25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POR </a:t>
            </a:r>
            <a:r>
              <a:rPr lang="es-ES" b="1" spc="-2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CICLOS)</a:t>
            </a:r>
            <a:endParaRPr lang="es-ES" b="1" dirty="0">
              <a:latin typeface="Gill Sans MT" panose="020B0502020104020203" pitchFamily="34" charset="77"/>
              <a:ea typeface="Gill Sans MT" panose="020B0502020104020203" pitchFamily="34" charset="77"/>
              <a:cs typeface="Gill Sans MT" panose="020B0502020104020203" pitchFamily="34" charset="77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42591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EBACBD-CA4E-1042-BC68-7BCA872FE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12140" algn="ctr">
              <a:spcBef>
                <a:spcPts val="2790"/>
              </a:spcBef>
              <a:spcAft>
                <a:spcPts val="0"/>
              </a:spcAft>
            </a:pPr>
            <a:r>
              <a:rPr lang="es-ES" b="1" kern="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ACTIVIDAD 3 </a:t>
            </a:r>
            <a:r>
              <a:rPr lang="es-ES" b="1" spc="-5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(PISTA</a:t>
            </a:r>
            <a:r>
              <a:rPr lang="es-ES" b="1" spc="-50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 </a:t>
            </a:r>
            <a:r>
              <a:rPr lang="es-ES" b="1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2)</a:t>
            </a:r>
            <a:br>
              <a:rPr lang="es-ES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101D2A-9E49-744F-B086-1CCFCF4AE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7540" marR="1700530">
              <a:lnSpc>
                <a:spcPct val="175000"/>
              </a:lnSpc>
              <a:spcBef>
                <a:spcPts val="1345"/>
              </a:spcBef>
              <a:spcAft>
                <a:spcPts val="0"/>
              </a:spcAft>
            </a:pPr>
            <a:r>
              <a:rPr lang="es-ES" b="1" spc="-25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BALONCESTO </a:t>
            </a:r>
            <a:r>
              <a:rPr lang="es-ES" b="1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3 CONTRA 3 </a:t>
            </a:r>
            <a:r>
              <a:rPr lang="es-ES" b="1" spc="-3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ALTERNO </a:t>
            </a:r>
            <a:r>
              <a:rPr lang="es-ES" b="1" spc="-35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CON </a:t>
            </a:r>
            <a:r>
              <a:rPr lang="es-ES" b="1" spc="-15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BALONMANO</a:t>
            </a:r>
            <a:endParaRPr lang="es-ES" b="1" dirty="0">
              <a:latin typeface="Gill Sans MT" panose="020B0502020104020203" pitchFamily="34" charset="77"/>
              <a:ea typeface="Gill Sans MT" panose="020B0502020104020203" pitchFamily="34" charset="77"/>
              <a:cs typeface="Gill Sans MT" panose="020B0502020104020203" pitchFamily="34" charset="77"/>
            </a:endParaRPr>
          </a:p>
          <a:p>
            <a:pPr marL="1094740" marR="1131570" lvl="1">
              <a:lnSpc>
                <a:spcPct val="118000"/>
              </a:lnSpc>
              <a:spcBef>
                <a:spcPts val="15"/>
              </a:spcBef>
            </a:pPr>
            <a:r>
              <a:rPr lang="es-ES" b="1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(PARTIDOS CON ÁRBITRO Y PETOS)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47135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51DAB5-1784-9744-89F9-E2CF827CC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kern="0" spc="-25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ACTIVIDAD </a:t>
            </a:r>
            <a:r>
              <a:rPr lang="es-ES" b="1" kern="0" spc="-75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4 </a:t>
            </a:r>
            <a:r>
              <a:rPr lang="es-ES" b="1" kern="0" spc="-3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(CUBIERTO)</a:t>
            </a:r>
            <a:br>
              <a:rPr lang="es-ES" b="1" kern="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07F4CD6-0085-594B-9ADD-9731D20E14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4365">
              <a:spcBef>
                <a:spcPts val="1415"/>
              </a:spcBef>
              <a:spcAft>
                <a:spcPts val="0"/>
              </a:spcAft>
            </a:pPr>
            <a:r>
              <a:rPr lang="es-ES" b="1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PING- PONG</a:t>
            </a:r>
          </a:p>
          <a:p>
            <a:pPr marL="1091565" lvl="1">
              <a:spcBef>
                <a:spcPts val="2090"/>
              </a:spcBef>
            </a:pPr>
            <a:r>
              <a:rPr lang="es-ES" b="1" spc="-3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(PARTIDOS</a:t>
            </a:r>
            <a:r>
              <a:rPr lang="es-ES" b="1" spc="-40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 </a:t>
            </a:r>
            <a:r>
              <a:rPr lang="es-ES" b="1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POR</a:t>
            </a:r>
            <a:r>
              <a:rPr lang="es-ES" b="1" spc="-395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 </a:t>
            </a:r>
            <a:r>
              <a:rPr lang="es-ES" b="1" spc="-2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PUNTOS)</a:t>
            </a:r>
            <a:endParaRPr lang="es-ES" b="1" dirty="0">
              <a:latin typeface="Gill Sans MT" panose="020B0502020104020203" pitchFamily="34" charset="77"/>
              <a:ea typeface="Gill Sans MT" panose="020B0502020104020203" pitchFamily="34" charset="77"/>
              <a:cs typeface="Gill Sans MT" panose="020B0502020104020203" pitchFamily="34" charset="77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70823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7E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80D020-A62A-3A45-9BD9-ADB093859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614680" marR="1905" algn="ctr">
              <a:spcBef>
                <a:spcPts val="3115"/>
              </a:spcBef>
              <a:spcAft>
                <a:spcPts val="0"/>
              </a:spcAft>
            </a:pPr>
            <a:r>
              <a:rPr lang="es-ES" b="1" kern="0" spc="-25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ACTIVIDAD </a:t>
            </a:r>
            <a:r>
              <a:rPr lang="es-ES" b="1" kern="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5 </a:t>
            </a:r>
            <a:r>
              <a:rPr lang="es-ES" b="1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(3 </a:t>
            </a:r>
            <a:r>
              <a:rPr lang="es-ES" b="1" spc="-55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PISTAS</a:t>
            </a:r>
            <a:r>
              <a:rPr lang="es-ES" b="1" spc="-70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   </a:t>
            </a:r>
            <a:r>
              <a:rPr lang="es-ES" b="1" spc="-4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DE </a:t>
            </a:r>
            <a:r>
              <a:rPr lang="es-ES" b="1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TIERRA)</a:t>
            </a:r>
            <a:br>
              <a:rPr lang="es-ES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5703C7-7898-4D40-ABB1-C28F899122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38175">
              <a:spcBef>
                <a:spcPts val="640"/>
              </a:spcBef>
              <a:spcAft>
                <a:spcPts val="0"/>
              </a:spcAft>
            </a:pPr>
            <a:r>
              <a:rPr lang="es-ES" b="1" spc="-15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VOLEIBOL </a:t>
            </a:r>
            <a:r>
              <a:rPr lang="es-ES" b="1" spc="-51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 </a:t>
            </a:r>
            <a:r>
              <a:rPr lang="es-ES" b="1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Y </a:t>
            </a:r>
            <a:r>
              <a:rPr lang="es-ES" b="1" spc="-505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 </a:t>
            </a:r>
            <a:r>
              <a:rPr lang="es-ES" b="1" spc="-2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PINFUVOTE</a:t>
            </a:r>
            <a:endParaRPr lang="es-ES" b="1" dirty="0">
              <a:latin typeface="Gill Sans MT" panose="020B0502020104020203" pitchFamily="34" charset="77"/>
              <a:ea typeface="Gill Sans MT" panose="020B0502020104020203" pitchFamily="34" charset="77"/>
              <a:cs typeface="Gill Sans MT" panose="020B0502020104020203" pitchFamily="34" charset="77"/>
            </a:endParaRPr>
          </a:p>
          <a:p>
            <a:pPr marL="1095375" marR="33655" lvl="1">
              <a:lnSpc>
                <a:spcPct val="118000"/>
              </a:lnSpc>
              <a:spcBef>
                <a:spcPts val="2095"/>
              </a:spcBef>
            </a:pPr>
            <a:r>
              <a:rPr lang="es-ES" b="1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(PARTIDOS POR EQUIPOS)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0502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5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1B0369-91DD-794D-A285-BD4DD2A26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spc="-25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ACTIVIDAD</a:t>
            </a:r>
            <a:r>
              <a:rPr lang="es-ES" b="1" spc="-62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 </a:t>
            </a:r>
            <a:r>
              <a:rPr lang="es-ES" b="1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6 </a:t>
            </a:r>
            <a:r>
              <a:rPr lang="es-ES" b="1" spc="-2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(FRONTONES)</a:t>
            </a:r>
            <a:r>
              <a:rPr lang="es-ES" b="1" dirty="0">
                <a:effectLst/>
              </a:rPr>
              <a:t> </a:t>
            </a:r>
            <a:endParaRPr lang="es-ES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4FB676-822B-F24E-A5F8-0AD4CCA05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pc="-55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PILOTA</a:t>
            </a:r>
          </a:p>
          <a:p>
            <a:r>
              <a:rPr lang="es-ES" spc="-15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FRONTENIS </a:t>
            </a:r>
            <a:endParaRPr lang="es-ES" spc="-55" dirty="0">
              <a:latin typeface="Gill Sans MT" panose="020B0502020104020203" pitchFamily="34" charset="77"/>
              <a:ea typeface="Gill Sans MT" panose="020B0502020104020203" pitchFamily="34" charset="77"/>
              <a:cs typeface="Gill Sans MT" panose="020B0502020104020203" pitchFamily="34" charset="77"/>
            </a:endParaRPr>
          </a:p>
          <a:p>
            <a:r>
              <a:rPr lang="es-ES" spc="-4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PÁDEL</a:t>
            </a:r>
            <a:r>
              <a:rPr lang="es-ES" dirty="0">
                <a:effectLst/>
              </a:rPr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62115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F43880-066D-914A-B958-0040CE5B9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kern="0" spc="-25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ACTIVIDAD </a:t>
            </a:r>
            <a:r>
              <a:rPr lang="es-ES" b="1" kern="0" spc="-75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7 </a:t>
            </a:r>
            <a:r>
              <a:rPr lang="es-ES" b="1" kern="0" spc="-7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(PATIO)</a:t>
            </a:r>
            <a:br>
              <a:rPr lang="es-ES" b="1" kern="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0797E4-D5A9-354E-93BC-BC999C060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pc="-25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MARCHA-</a:t>
            </a:r>
            <a:r>
              <a:rPr lang="es-ES" spc="-375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 </a:t>
            </a:r>
            <a:r>
              <a:rPr lang="es-ES" spc="-15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JOGGING </a:t>
            </a:r>
            <a:r>
              <a:rPr lang="es-ES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(CAMINAR RÁPIDO)</a:t>
            </a:r>
            <a:r>
              <a:rPr lang="es-ES" dirty="0">
                <a:effectLst/>
              </a:rPr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523547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306C23-A4BA-5147-B782-8AC3FC80F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kern="0" spc="-25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ACTIVIDAD </a:t>
            </a:r>
            <a:r>
              <a:rPr lang="es-ES" b="1" kern="0" spc="-9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8 </a:t>
            </a:r>
            <a:r>
              <a:rPr lang="es-ES" b="1" kern="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(TIERRA, </a:t>
            </a:r>
            <a:r>
              <a:rPr lang="es-ES" b="1" kern="0" spc="-25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CUBIERTO)</a:t>
            </a:r>
            <a:br>
              <a:rPr lang="es-ES" b="1" kern="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552B084-A5A7-3F49-A450-218039875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95350" marR="1405890">
              <a:lnSpc>
                <a:spcPct val="175000"/>
              </a:lnSpc>
              <a:spcBef>
                <a:spcPts val="640"/>
              </a:spcBef>
              <a:spcAft>
                <a:spcPts val="0"/>
              </a:spcAft>
            </a:pPr>
            <a:r>
              <a:rPr lang="es-ES" b="1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BÉISBOL COMBAS</a:t>
            </a:r>
          </a:p>
          <a:p>
            <a:pPr marL="895350">
              <a:lnSpc>
                <a:spcPct val="175000"/>
              </a:lnSpc>
              <a:spcBef>
                <a:spcPts val="10"/>
              </a:spcBef>
              <a:spcAft>
                <a:spcPts val="0"/>
              </a:spcAft>
            </a:pPr>
            <a:r>
              <a:rPr lang="es-ES" b="1" spc="-25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BALÓN </a:t>
            </a:r>
          </a:p>
          <a:p>
            <a:pPr marL="895350">
              <a:lnSpc>
                <a:spcPct val="175000"/>
              </a:lnSpc>
              <a:spcBef>
                <a:spcPts val="10"/>
              </a:spcBef>
              <a:spcAft>
                <a:spcPts val="0"/>
              </a:spcAft>
            </a:pPr>
            <a:r>
              <a:rPr lang="es-ES" b="1" spc="-2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PRISIONERO </a:t>
            </a:r>
          </a:p>
          <a:p>
            <a:pPr marL="895350">
              <a:lnSpc>
                <a:spcPct val="175000"/>
              </a:lnSpc>
              <a:spcBef>
                <a:spcPts val="10"/>
              </a:spcBef>
              <a:spcAft>
                <a:spcPts val="0"/>
              </a:spcAft>
            </a:pPr>
            <a:r>
              <a:rPr lang="es-ES" b="1" spc="-35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OTROS</a:t>
            </a:r>
            <a:r>
              <a:rPr lang="es-ES" b="1" spc="-330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 </a:t>
            </a:r>
            <a:r>
              <a:rPr lang="es-ES" b="1" dirty="0">
                <a:latin typeface="Gill Sans MT" panose="020B0502020104020203" pitchFamily="34" charset="77"/>
                <a:ea typeface="Gill Sans MT" panose="020B0502020104020203" pitchFamily="34" charset="77"/>
                <a:cs typeface="Gill Sans MT" panose="020B0502020104020203" pitchFamily="34" charset="77"/>
              </a:rPr>
              <a:t>JUEGOS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537066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307</Words>
  <Application>Microsoft Macintosh PowerPoint</Application>
  <PresentationFormat>Panorámica</PresentationFormat>
  <Paragraphs>47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Gill Sans MT</vt:lpstr>
      <vt:lpstr>Tahoma</vt:lpstr>
      <vt:lpstr>Tema de Office</vt:lpstr>
      <vt:lpstr>“RECREOS MOVIDOS” </vt:lpstr>
      <vt:lpstr>ACTIVIDAD 1 (GIMNASIO) </vt:lpstr>
      <vt:lpstr>ACTIVIDAD 2 (PISTA 1) </vt:lpstr>
      <vt:lpstr>ACTIVIDAD 3 (PISTA 2) </vt:lpstr>
      <vt:lpstr>ACTIVIDAD 4 (CUBIERTO) </vt:lpstr>
      <vt:lpstr>ACTIVIDAD 5 (3 PISTAS   DE TIERRA) </vt:lpstr>
      <vt:lpstr>ACTIVIDAD 6 (FRONTONES) </vt:lpstr>
      <vt:lpstr>ACTIVIDAD 7 (PATIO) </vt:lpstr>
      <vt:lpstr>ACTIVIDAD 8 (TIERRA, CUBIERTO) </vt:lpstr>
      <vt:lpstr>¿Qué ganas? </vt:lpstr>
      <vt:lpstr>¿Cómo participar? </vt:lpstr>
      <vt:lpstr>¿Cómo se controla a quién participa? </vt:lpstr>
      <vt:lpstr>¿Cómo se va a promover los  RECREOS “MOVIDOS”? </vt:lpstr>
      <vt:lpstr>¿Cómo se evalúa al alumnado responsable?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“RECREOS MOVIDOS” </dc:title>
  <dc:creator>Jose JBO</dc:creator>
  <cp:lastModifiedBy>Jose JBO</cp:lastModifiedBy>
  <cp:revision>2</cp:revision>
  <dcterms:created xsi:type="dcterms:W3CDTF">2021-02-16T08:20:24Z</dcterms:created>
  <dcterms:modified xsi:type="dcterms:W3CDTF">2021-02-16T08:32:41Z</dcterms:modified>
</cp:coreProperties>
</file>